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64" r:id="rId3"/>
    <p:sldId id="265" r:id="rId4"/>
    <p:sldId id="266" r:id="rId5"/>
    <p:sldId id="267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9144000" cy="6858000" type="screen4x3"/>
  <p:notesSz cx="6735763" cy="9866313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409DD-0B0A-47B8-8B3C-0FAF4963627E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994A1-3FAD-48F6-971E-F11CD2C905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E6F8F-FEE6-4DDA-A533-3633224F61AC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1DAED-0273-4C91-98D9-097288AD550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747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Header Placeholder 4"/>
          <p:cNvSpPr txBox="1">
            <a:spLocks noGrp="1"/>
          </p:cNvSpPr>
          <p:nvPr/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Header Placeholder 4"/>
          <p:cNvSpPr txBox="1">
            <a:spLocks noGrp="1"/>
          </p:cNvSpPr>
          <p:nvPr/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Header Placeholder 4"/>
          <p:cNvSpPr txBox="1">
            <a:spLocks noGrp="1"/>
          </p:cNvSpPr>
          <p:nvPr/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2175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650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9597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427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07CED-73DF-4103-A740-9AEEF8B471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79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29985-61E1-4C81-8F1C-B37947447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979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BB129-48F5-4571-A1A5-4ED70400CF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291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3A30E-8825-495B-BA4A-1E55AE03A5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700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E8EB7-8E43-4C73-B207-68C3568D7B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601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78092-C4FC-4DDF-B1F2-27A7AC7AF5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998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B5B4B-86A4-47A6-B40B-7411A817B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71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143344-03DC-404A-86B0-82DDBB175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53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33504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990A2-9C2C-4E9C-850B-8C9CBBAEF9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57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4A460-5C94-40F8-B1E9-0177E84B51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14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C25FF-2E24-48E9-8AFF-980345DDBB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59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5639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2524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1941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7464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695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5320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1731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9228-3CFD-4423-B97C-2011F8CC9811}" type="datetimeFigureOut">
              <a:rPr lang="vi-VN" smtClean="0"/>
              <a:pPr/>
              <a:t>03/12/2019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9ADC-DC04-40B0-B047-6F39D9D1BEA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198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4AF8DB-A40B-4196-BFD9-0237FC9A6E8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3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52" name="Picture 20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481574" y="1495425"/>
            <a:ext cx="4852426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 cstate="print"/>
          <a:srcRect l="49684"/>
          <a:stretch>
            <a:fillRect/>
          </a:stretch>
        </p:blipFill>
        <p:spPr bwMode="auto">
          <a:xfrm>
            <a:off x="3581400" y="2333625"/>
            <a:ext cx="5213197" cy="3609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00" name="TextBox 15"/>
          <p:cNvSpPr txBox="1">
            <a:spLocks noChangeArrowheads="1"/>
          </p:cNvSpPr>
          <p:nvPr/>
        </p:nvSpPr>
        <p:spPr bwMode="auto">
          <a:xfrm>
            <a:off x="2374900" y="206375"/>
            <a:ext cx="4381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Giáo án điện tử</a:t>
            </a:r>
            <a:endParaRPr lang="en-US" altLang="en-US" sz="4000" b="1" i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2971800" y="6245225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i="1">
                <a:solidFill>
                  <a:srgbClr val="000000"/>
                </a:solidFill>
              </a:rPr>
              <a:t>Hà Nội, tháng 8/2019</a:t>
            </a:r>
          </a:p>
        </p:txBody>
      </p:sp>
    </p:spTree>
    <p:extLst>
      <p:ext uri="{BB962C8B-B14F-4D97-AF65-F5344CB8AC3E}">
        <p14:creationId xmlns:p14="http://schemas.microsoft.com/office/powerpoint/2010/main" xmlns="" val="23636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352800" y="163513"/>
            <a:ext cx="3429000" cy="585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Bài tập về nhà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8" t="57292" r="59375" b="17708"/>
          <a:stretch>
            <a:fillRect/>
          </a:stretch>
        </p:blipFill>
        <p:spPr bwMode="auto">
          <a:xfrm>
            <a:off x="785813" y="2895600"/>
            <a:ext cx="2219325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4648200"/>
            <a:ext cx="11541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4648200"/>
            <a:ext cx="11541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6" descr="2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12713"/>
            <a:ext cx="5254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Callout 11"/>
          <p:cNvSpPr/>
          <p:nvPr/>
        </p:nvSpPr>
        <p:spPr bwMode="auto">
          <a:xfrm>
            <a:off x="4256314" y="990600"/>
            <a:ext cx="4343400" cy="2209800"/>
          </a:xfrm>
          <a:prstGeom prst="cloudCallout">
            <a:avLst>
              <a:gd name="adj1" fmla="val -67359"/>
              <a:gd name="adj2" fmla="val 44062"/>
            </a:avLst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Em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hãy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cùng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bố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,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mẹ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bộ</a:t>
            </a:r>
            <a:endParaRPr kumimoji="1" lang="en-US" sz="2000" b="1" dirty="0">
              <a:solidFill>
                <a:srgbClr val="632B8D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trên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đường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và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chỉ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ra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những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nơi</a:t>
            </a:r>
            <a:endParaRPr kumimoji="1" lang="en-US" sz="2000" b="1" dirty="0">
              <a:solidFill>
                <a:srgbClr val="632B8D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an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toàn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cho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các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em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bộ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632B8D"/>
                </a:solidFill>
                <a:ea typeface="MS PGothic" pitchFamily="34" charset="-128"/>
              </a:rPr>
              <a:t>nhé</a:t>
            </a:r>
            <a:r>
              <a:rPr kumimoji="1" lang="en-US" sz="2000" b="1" dirty="0">
                <a:solidFill>
                  <a:srgbClr val="632B8D"/>
                </a:solidFill>
                <a:ea typeface="MS PGothic" pitchFamily="34" charset="-128"/>
              </a:rPr>
              <a:t>!</a:t>
            </a:r>
          </a:p>
        </p:txBody>
      </p:sp>
      <p:sp>
        <p:nvSpPr>
          <p:cNvPr id="174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B59BBA3-A548-490B-B661-F578B23A6FC5}" type="slidenum">
              <a:rPr lang="en-US" altLang="en-US" sz="1800" b="1"/>
              <a:pPr/>
              <a:t>10</a:t>
            </a:fld>
            <a:endParaRPr lang="en-US" altLang="en-US" sz="1800" b="1"/>
          </a:p>
        </p:txBody>
      </p:sp>
    </p:spTree>
    <p:extLst>
      <p:ext uri="{BB962C8B-B14F-4D97-AF65-F5344CB8AC3E}">
        <p14:creationId xmlns:p14="http://schemas.microsoft.com/office/powerpoint/2010/main" xmlns="" val="15512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G:\GIAO TRINH\DAO TAO KID\GIAO AN DIEN TU\3D Last Child in the 3D Apple Wo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3048000"/>
            <a:ext cx="4267200" cy="1752600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sz="1100" b="1" dirty="0" err="1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Chúc</a:t>
            </a:r>
            <a:r>
              <a:rPr lang="en-US" sz="1100" b="1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1100" b="1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1100" b="1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1100" b="1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tốt</a:t>
            </a:r>
            <a:r>
              <a:rPr lang="en-US" sz="1100" b="1" dirty="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!</a:t>
            </a:r>
          </a:p>
        </p:txBody>
      </p:sp>
      <p:sp>
        <p:nvSpPr>
          <p:cNvPr id="18436" name="Slide Number Placeholder 9"/>
          <p:cNvSpPr txBox="1">
            <a:spLocks/>
          </p:cNvSpPr>
          <p:nvPr/>
        </p:nvSpPr>
        <p:spPr bwMode="auto">
          <a:xfrm>
            <a:off x="8610600" y="42863"/>
            <a:ext cx="4905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202BFF1-A9DD-4C64-A1ED-35E23A23356C}" type="slidenum">
              <a:rPr lang="en-US" altLang="en-US" sz="1800" b="1"/>
              <a:pPr algn="r" eaLnBrk="1" hangingPunct="1"/>
              <a:t>11</a:t>
            </a:fld>
            <a:endParaRPr lang="en-US" altLang="en-US" sz="1800" b="1"/>
          </a:p>
        </p:txBody>
      </p:sp>
    </p:spTree>
    <p:extLst>
      <p:ext uri="{BB962C8B-B14F-4D97-AF65-F5344CB8AC3E}">
        <p14:creationId xmlns:p14="http://schemas.microsoft.com/office/powerpoint/2010/main" xmlns="" val="39009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350838" y="1809750"/>
            <a:ext cx="7848600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Đi bộ qua đường an toàn</a:t>
            </a: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00038" y="947738"/>
            <a:ext cx="7861300" cy="7747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</a:t>
            </a:r>
            <a:r>
              <a:rPr lang="en-US" altLang="en-US" sz="2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Đi bộ an toàn</a:t>
            </a:r>
          </a:p>
        </p:txBody>
      </p:sp>
      <p:sp>
        <p:nvSpPr>
          <p:cNvPr id="6148" name="7-Point Star 6"/>
          <p:cNvSpPr>
            <a:spLocks noChangeArrowheads="1"/>
          </p:cNvSpPr>
          <p:nvPr/>
        </p:nvSpPr>
        <p:spPr bwMode="auto">
          <a:xfrm>
            <a:off x="404813" y="898525"/>
            <a:ext cx="1409700" cy="749300"/>
          </a:xfrm>
          <a:custGeom>
            <a:avLst/>
            <a:gdLst>
              <a:gd name="T0" fmla="*/ 745075 w 1447800"/>
              <a:gd name="T1" fmla="*/ 126 h 1066800"/>
              <a:gd name="T2" fmla="*/ 826970 w 1447800"/>
              <a:gd name="T3" fmla="*/ 412 h 1066800"/>
              <a:gd name="T4" fmla="*/ 597500 w 1447800"/>
              <a:gd name="T5" fmla="*/ 640 h 1066800"/>
              <a:gd name="T6" fmla="*/ 229468 w 1447800"/>
              <a:gd name="T7" fmla="*/ 640 h 1066800"/>
              <a:gd name="T8" fmla="*/ -4 w 1447800"/>
              <a:gd name="T9" fmla="*/ 412 h 1066800"/>
              <a:gd name="T10" fmla="*/ 81895 w 1447800"/>
              <a:gd name="T11" fmla="*/ 126 h 1066800"/>
              <a:gd name="T12" fmla="*/ 413486 w 1447800"/>
              <a:gd name="T13" fmla="*/ 0 h 1066800"/>
              <a:gd name="T14" fmla="*/ 0 60000 65536"/>
              <a:gd name="T15" fmla="*/ 0 60000 65536"/>
              <a:gd name="T16" fmla="*/ 5898240 60000 65536"/>
              <a:gd name="T17" fmla="*/ 5898240 60000 65536"/>
              <a:gd name="T18" fmla="*/ 11796480 60000 65536"/>
              <a:gd name="T19" fmla="*/ 11796480 60000 65536"/>
              <a:gd name="T20" fmla="*/ 17694720 60000 65536"/>
              <a:gd name="T21" fmla="*/ 322166 w 1447800"/>
              <a:gd name="T22" fmla="*/ 211294 h 1066800"/>
              <a:gd name="T23" fmla="*/ 1125634 w 1447800"/>
              <a:gd name="T24" fmla="*/ 803325 h 1066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7800" h="1066800">
                <a:moveTo>
                  <a:pt x="-4" y="686066"/>
                </a:moveTo>
                <a:lnTo>
                  <a:pt x="222944" y="474773"/>
                </a:lnTo>
                <a:lnTo>
                  <a:pt x="143377" y="211294"/>
                </a:lnTo>
                <a:lnTo>
                  <a:pt x="500956" y="211294"/>
                </a:lnTo>
                <a:lnTo>
                  <a:pt x="723900" y="0"/>
                </a:lnTo>
                <a:lnTo>
                  <a:pt x="946844" y="211294"/>
                </a:lnTo>
                <a:lnTo>
                  <a:pt x="1304423" y="211294"/>
                </a:lnTo>
                <a:lnTo>
                  <a:pt x="1224856" y="474773"/>
                </a:lnTo>
                <a:lnTo>
                  <a:pt x="1447804" y="686066"/>
                </a:lnTo>
                <a:lnTo>
                  <a:pt x="1125634" y="803325"/>
                </a:lnTo>
                <a:lnTo>
                  <a:pt x="1046064" y="1066806"/>
                </a:lnTo>
                <a:lnTo>
                  <a:pt x="723900" y="949545"/>
                </a:lnTo>
                <a:lnTo>
                  <a:pt x="401736" y="1066806"/>
                </a:lnTo>
                <a:lnTo>
                  <a:pt x="322166" y="803325"/>
                </a:lnTo>
                <a:lnTo>
                  <a:pt x="-4" y="686066"/>
                </a:ln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Bài</a:t>
            </a:r>
            <a:r>
              <a:rPr lang="en-US" alt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6149" name="TextBox 15"/>
          <p:cNvSpPr txBox="1">
            <a:spLocks noChangeArrowheads="1"/>
          </p:cNvSpPr>
          <p:nvPr/>
        </p:nvSpPr>
        <p:spPr bwMode="auto">
          <a:xfrm>
            <a:off x="350838" y="184150"/>
            <a:ext cx="93106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Mục lục giáo án điện tử “ATGT cho nụ cười trẻ thơ”</a:t>
            </a:r>
          </a:p>
        </p:txBody>
      </p:sp>
      <p:pic>
        <p:nvPicPr>
          <p:cNvPr id="6150" name="Picture 2" descr="D:\Form mau\ILOVEVN_FINAL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166688"/>
            <a:ext cx="5349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7-Point Star 6"/>
          <p:cNvSpPr>
            <a:spLocks noChangeArrowheads="1"/>
          </p:cNvSpPr>
          <p:nvPr/>
        </p:nvSpPr>
        <p:spPr bwMode="auto">
          <a:xfrm>
            <a:off x="395288" y="1811338"/>
            <a:ext cx="1397000" cy="749300"/>
          </a:xfrm>
          <a:custGeom>
            <a:avLst/>
            <a:gdLst>
              <a:gd name="T0" fmla="*/ 616118 w 1447800"/>
              <a:gd name="T1" fmla="*/ 126 h 1066800"/>
              <a:gd name="T2" fmla="*/ 683839 w 1447800"/>
              <a:gd name="T3" fmla="*/ 412 h 1066800"/>
              <a:gd name="T4" fmla="*/ 494087 w 1447800"/>
              <a:gd name="T5" fmla="*/ 640 h 1066800"/>
              <a:gd name="T6" fmla="*/ 189752 w 1447800"/>
              <a:gd name="T7" fmla="*/ 640 h 1066800"/>
              <a:gd name="T8" fmla="*/ -4 w 1447800"/>
              <a:gd name="T9" fmla="*/ 412 h 1066800"/>
              <a:gd name="T10" fmla="*/ 67721 w 1447800"/>
              <a:gd name="T11" fmla="*/ 126 h 1066800"/>
              <a:gd name="T12" fmla="*/ 341919 w 1447800"/>
              <a:gd name="T13" fmla="*/ 0 h 1066800"/>
              <a:gd name="T14" fmla="*/ 0 60000 65536"/>
              <a:gd name="T15" fmla="*/ 0 60000 65536"/>
              <a:gd name="T16" fmla="*/ 5898240 60000 65536"/>
              <a:gd name="T17" fmla="*/ 5898240 60000 65536"/>
              <a:gd name="T18" fmla="*/ 11796480 60000 65536"/>
              <a:gd name="T19" fmla="*/ 11796480 60000 65536"/>
              <a:gd name="T20" fmla="*/ 17694720 60000 65536"/>
              <a:gd name="T21" fmla="*/ 322166 w 1447800"/>
              <a:gd name="T22" fmla="*/ 211294 h 1066800"/>
              <a:gd name="T23" fmla="*/ 1125634 w 1447800"/>
              <a:gd name="T24" fmla="*/ 803325 h 1066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7800" h="1066800">
                <a:moveTo>
                  <a:pt x="-4" y="686066"/>
                </a:moveTo>
                <a:lnTo>
                  <a:pt x="222944" y="474773"/>
                </a:lnTo>
                <a:lnTo>
                  <a:pt x="143377" y="211294"/>
                </a:lnTo>
                <a:lnTo>
                  <a:pt x="500956" y="211294"/>
                </a:lnTo>
                <a:lnTo>
                  <a:pt x="723900" y="0"/>
                </a:lnTo>
                <a:lnTo>
                  <a:pt x="946844" y="211294"/>
                </a:lnTo>
                <a:lnTo>
                  <a:pt x="1304423" y="211294"/>
                </a:lnTo>
                <a:lnTo>
                  <a:pt x="1224856" y="474773"/>
                </a:lnTo>
                <a:lnTo>
                  <a:pt x="1447804" y="686066"/>
                </a:lnTo>
                <a:lnTo>
                  <a:pt x="1125634" y="803325"/>
                </a:lnTo>
                <a:lnTo>
                  <a:pt x="1046064" y="1066806"/>
                </a:lnTo>
                <a:lnTo>
                  <a:pt x="723900" y="949545"/>
                </a:lnTo>
                <a:lnTo>
                  <a:pt x="401736" y="1066806"/>
                </a:lnTo>
                <a:lnTo>
                  <a:pt x="322166" y="803325"/>
                </a:lnTo>
                <a:lnTo>
                  <a:pt x="-4" y="686066"/>
                </a:lnTo>
                <a:close/>
              </a:path>
            </a:pathLst>
          </a:custGeom>
          <a:noFill/>
          <a:ln w="254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2</a:t>
            </a: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17500" y="2794000"/>
            <a:ext cx="78486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Đi bộ qua đường an toàn tại nơi </a:t>
            </a:r>
            <a:b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đường giao nhau</a:t>
            </a:r>
          </a:p>
        </p:txBody>
      </p:sp>
      <p:sp>
        <p:nvSpPr>
          <p:cNvPr id="3" name="7-Point Star 6"/>
          <p:cNvSpPr/>
          <p:nvPr/>
        </p:nvSpPr>
        <p:spPr>
          <a:xfrm>
            <a:off x="249238" y="2811463"/>
            <a:ext cx="13716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3</a:t>
            </a: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344488" y="3822700"/>
            <a:ext cx="7823200" cy="825500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Nguy hiểm khi chơi đùa ở những nơi </a:t>
            </a:r>
            <a:b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không an toàn</a:t>
            </a:r>
          </a:p>
        </p:txBody>
      </p:sp>
      <p:sp>
        <p:nvSpPr>
          <p:cNvPr id="4" name="7-Point Star 6"/>
          <p:cNvSpPr/>
          <p:nvPr/>
        </p:nvSpPr>
        <p:spPr>
          <a:xfrm>
            <a:off x="417513" y="3824288"/>
            <a:ext cx="13716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4</a:t>
            </a: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327025" y="4883150"/>
            <a:ext cx="7848600" cy="8382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          Nhớ đội mũ bảo hiểm nhé</a:t>
            </a:r>
          </a:p>
        </p:txBody>
      </p:sp>
      <p:sp>
        <p:nvSpPr>
          <p:cNvPr id="6157" name="7-Point Star 6"/>
          <p:cNvSpPr>
            <a:spLocks noChangeArrowheads="1"/>
          </p:cNvSpPr>
          <p:nvPr/>
        </p:nvSpPr>
        <p:spPr bwMode="auto">
          <a:xfrm>
            <a:off x="271463" y="4894263"/>
            <a:ext cx="1397000" cy="749300"/>
          </a:xfrm>
          <a:custGeom>
            <a:avLst/>
            <a:gdLst>
              <a:gd name="T0" fmla="*/ 616118 w 1447800"/>
              <a:gd name="T1" fmla="*/ 126 h 1066800"/>
              <a:gd name="T2" fmla="*/ 683839 w 1447800"/>
              <a:gd name="T3" fmla="*/ 412 h 1066800"/>
              <a:gd name="T4" fmla="*/ 494087 w 1447800"/>
              <a:gd name="T5" fmla="*/ 640 h 1066800"/>
              <a:gd name="T6" fmla="*/ 189752 w 1447800"/>
              <a:gd name="T7" fmla="*/ 640 h 1066800"/>
              <a:gd name="T8" fmla="*/ -4 w 1447800"/>
              <a:gd name="T9" fmla="*/ 412 h 1066800"/>
              <a:gd name="T10" fmla="*/ 67721 w 1447800"/>
              <a:gd name="T11" fmla="*/ 126 h 1066800"/>
              <a:gd name="T12" fmla="*/ 341919 w 1447800"/>
              <a:gd name="T13" fmla="*/ 0 h 1066800"/>
              <a:gd name="T14" fmla="*/ 0 60000 65536"/>
              <a:gd name="T15" fmla="*/ 0 60000 65536"/>
              <a:gd name="T16" fmla="*/ 5898240 60000 65536"/>
              <a:gd name="T17" fmla="*/ 5898240 60000 65536"/>
              <a:gd name="T18" fmla="*/ 11796480 60000 65536"/>
              <a:gd name="T19" fmla="*/ 11796480 60000 65536"/>
              <a:gd name="T20" fmla="*/ 17694720 60000 65536"/>
              <a:gd name="T21" fmla="*/ 322166 w 1447800"/>
              <a:gd name="T22" fmla="*/ 211294 h 1066800"/>
              <a:gd name="T23" fmla="*/ 1125634 w 1447800"/>
              <a:gd name="T24" fmla="*/ 803325 h 1066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7800" h="1066800">
                <a:moveTo>
                  <a:pt x="-4" y="686066"/>
                </a:moveTo>
                <a:lnTo>
                  <a:pt x="222944" y="474773"/>
                </a:lnTo>
                <a:lnTo>
                  <a:pt x="143377" y="211294"/>
                </a:lnTo>
                <a:lnTo>
                  <a:pt x="500956" y="211294"/>
                </a:lnTo>
                <a:lnTo>
                  <a:pt x="723900" y="0"/>
                </a:lnTo>
                <a:lnTo>
                  <a:pt x="946844" y="211294"/>
                </a:lnTo>
                <a:lnTo>
                  <a:pt x="1304423" y="211294"/>
                </a:lnTo>
                <a:lnTo>
                  <a:pt x="1224856" y="474773"/>
                </a:lnTo>
                <a:lnTo>
                  <a:pt x="1447804" y="686066"/>
                </a:lnTo>
                <a:lnTo>
                  <a:pt x="1125634" y="803325"/>
                </a:lnTo>
                <a:lnTo>
                  <a:pt x="1046064" y="1066806"/>
                </a:lnTo>
                <a:lnTo>
                  <a:pt x="723900" y="949545"/>
                </a:lnTo>
                <a:lnTo>
                  <a:pt x="401736" y="1066806"/>
                </a:lnTo>
                <a:lnTo>
                  <a:pt x="322166" y="803325"/>
                </a:lnTo>
                <a:lnTo>
                  <a:pt x="-4" y="686066"/>
                </a:ln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Bài 5</a:t>
            </a: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04800" y="5818188"/>
            <a:ext cx="7823200" cy="825500"/>
          </a:xfrm>
          <a:prstGeom prst="roundRect">
            <a:avLst>
              <a:gd name="adj" fmla="val 16667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Ngồi an toàn trên xe máy, xe đạp</a:t>
            </a:r>
          </a:p>
        </p:txBody>
      </p:sp>
      <p:sp>
        <p:nvSpPr>
          <p:cNvPr id="6" name="7-Point Star 6"/>
          <p:cNvSpPr/>
          <p:nvPr/>
        </p:nvSpPr>
        <p:spPr>
          <a:xfrm>
            <a:off x="327025" y="5856288"/>
            <a:ext cx="14478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6</a:t>
            </a:r>
          </a:p>
        </p:txBody>
      </p:sp>
      <p:sp>
        <p:nvSpPr>
          <p:cNvPr id="616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39188" y="31750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6636FF8-E6DE-4333-A9B2-DE618337BCD6}" type="slidenum">
              <a:rPr lang="en-US" altLang="en-US" sz="1800" b="1">
                <a:solidFill>
                  <a:srgbClr val="000000"/>
                </a:solidFill>
              </a:rPr>
              <a:pPr/>
              <a:t>2</a:t>
            </a:fld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6161" name="TextBox 17"/>
          <p:cNvSpPr txBox="1">
            <a:spLocks noChangeArrowheads="1"/>
          </p:cNvSpPr>
          <p:nvPr/>
        </p:nvSpPr>
        <p:spPr bwMode="auto">
          <a:xfrm>
            <a:off x="8062913" y="517525"/>
            <a:ext cx="1143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 i="1">
                <a:solidFill>
                  <a:srgbClr val="FF0000"/>
                </a:solidFill>
              </a:rPr>
              <a:t>Slide số</a:t>
            </a:r>
          </a:p>
        </p:txBody>
      </p:sp>
      <p:sp>
        <p:nvSpPr>
          <p:cNvPr id="6162" name="TextBox 18"/>
          <p:cNvSpPr txBox="1">
            <a:spLocks noChangeArrowheads="1"/>
          </p:cNvSpPr>
          <p:nvPr/>
        </p:nvSpPr>
        <p:spPr bwMode="auto">
          <a:xfrm>
            <a:off x="8161338" y="9763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163" name="TextBox 19"/>
          <p:cNvSpPr txBox="1">
            <a:spLocks noChangeArrowheads="1"/>
          </p:cNvSpPr>
          <p:nvPr/>
        </p:nvSpPr>
        <p:spPr bwMode="auto">
          <a:xfrm>
            <a:off x="8175625" y="197485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6164" name="TextBox 20"/>
          <p:cNvSpPr txBox="1">
            <a:spLocks noChangeArrowheads="1"/>
          </p:cNvSpPr>
          <p:nvPr/>
        </p:nvSpPr>
        <p:spPr bwMode="auto">
          <a:xfrm>
            <a:off x="8308975" y="2771775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6165" name="TextBox 21"/>
          <p:cNvSpPr txBox="1">
            <a:spLocks noChangeArrowheads="1"/>
          </p:cNvSpPr>
          <p:nvPr/>
        </p:nvSpPr>
        <p:spPr bwMode="auto">
          <a:xfrm>
            <a:off x="8308975" y="3825875"/>
            <a:ext cx="60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34</a:t>
            </a:r>
          </a:p>
        </p:txBody>
      </p:sp>
      <p:sp>
        <p:nvSpPr>
          <p:cNvPr id="6166" name="TextBox 23"/>
          <p:cNvSpPr txBox="1">
            <a:spLocks noChangeArrowheads="1"/>
          </p:cNvSpPr>
          <p:nvPr/>
        </p:nvSpPr>
        <p:spPr bwMode="auto">
          <a:xfrm>
            <a:off x="8313738" y="502285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46</a:t>
            </a:r>
          </a:p>
        </p:txBody>
      </p:sp>
      <p:sp>
        <p:nvSpPr>
          <p:cNvPr id="6167" name="TextBox 24"/>
          <p:cNvSpPr txBox="1">
            <a:spLocks noChangeArrowheads="1"/>
          </p:cNvSpPr>
          <p:nvPr/>
        </p:nvSpPr>
        <p:spPr bwMode="auto">
          <a:xfrm>
            <a:off x="8308975" y="60452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xmlns="" val="16097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15925" y="1587500"/>
            <a:ext cx="7848600" cy="8382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Biển báo hiệu đường bộ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415925" y="557213"/>
            <a:ext cx="7861300" cy="8382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Ngồi an toàn trong ô tô và trên các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phương tiện giao thông đường thủy</a:t>
            </a:r>
          </a:p>
        </p:txBody>
      </p:sp>
      <p:sp>
        <p:nvSpPr>
          <p:cNvPr id="8196" name="AutoShape 6"/>
          <p:cNvSpPr>
            <a:spLocks noChangeArrowheads="1"/>
          </p:cNvSpPr>
          <p:nvPr/>
        </p:nvSpPr>
        <p:spPr bwMode="auto">
          <a:xfrm>
            <a:off x="414338" y="2605088"/>
            <a:ext cx="7848600" cy="8382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altLang="en-US" sz="2600" b="1" dirty="0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7" name="AutoShape 8"/>
          <p:cNvSpPr>
            <a:spLocks noChangeArrowheads="1"/>
          </p:cNvSpPr>
          <p:nvPr/>
        </p:nvSpPr>
        <p:spPr bwMode="auto">
          <a:xfrm>
            <a:off x="428625" y="3646488"/>
            <a:ext cx="7823200" cy="8255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khiển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en-US" altLang="en-US" sz="2600" b="1" dirty="0" err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altLang="en-US" sz="2600" b="1" dirty="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8" name="AutoShape 10"/>
          <p:cNvSpPr>
            <a:spLocks noChangeArrowheads="1"/>
          </p:cNvSpPr>
          <p:nvPr/>
        </p:nvSpPr>
        <p:spPr bwMode="auto">
          <a:xfrm>
            <a:off x="428625" y="4676775"/>
            <a:ext cx="7848600" cy="8382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Phòng tránh va chạm khi tầm nhìn bị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hạn chế</a:t>
            </a:r>
          </a:p>
        </p:txBody>
      </p:sp>
      <p:sp>
        <p:nvSpPr>
          <p:cNvPr id="8199" name="AutoShape 11"/>
          <p:cNvSpPr>
            <a:spLocks noChangeArrowheads="1"/>
          </p:cNvSpPr>
          <p:nvPr/>
        </p:nvSpPr>
        <p:spPr bwMode="auto">
          <a:xfrm>
            <a:off x="454025" y="5719763"/>
            <a:ext cx="7823200" cy="774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Dự đoán để tránh các tình huống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nguy hiểm</a:t>
            </a:r>
          </a:p>
        </p:txBody>
      </p:sp>
      <p:sp>
        <p:nvSpPr>
          <p:cNvPr id="16" name="7-Point Star 6"/>
          <p:cNvSpPr/>
          <p:nvPr/>
        </p:nvSpPr>
        <p:spPr>
          <a:xfrm>
            <a:off x="479425" y="596900"/>
            <a:ext cx="14478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7</a:t>
            </a:r>
          </a:p>
        </p:txBody>
      </p:sp>
      <p:sp>
        <p:nvSpPr>
          <p:cNvPr id="17" name="7-Point Star 6"/>
          <p:cNvSpPr/>
          <p:nvPr/>
        </p:nvSpPr>
        <p:spPr>
          <a:xfrm>
            <a:off x="488950" y="1624013"/>
            <a:ext cx="14478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8</a:t>
            </a:r>
          </a:p>
        </p:txBody>
      </p:sp>
      <p:sp>
        <p:nvSpPr>
          <p:cNvPr id="18" name="7-Point Star 6"/>
          <p:cNvSpPr/>
          <p:nvPr/>
        </p:nvSpPr>
        <p:spPr>
          <a:xfrm>
            <a:off x="449263" y="2641600"/>
            <a:ext cx="144780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9</a:t>
            </a:r>
          </a:p>
        </p:txBody>
      </p:sp>
      <p:sp>
        <p:nvSpPr>
          <p:cNvPr id="19" name="7-Point Star 6"/>
          <p:cNvSpPr/>
          <p:nvPr/>
        </p:nvSpPr>
        <p:spPr>
          <a:xfrm>
            <a:off x="444500" y="3686175"/>
            <a:ext cx="1633538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10</a:t>
            </a:r>
          </a:p>
        </p:txBody>
      </p:sp>
      <p:sp>
        <p:nvSpPr>
          <p:cNvPr id="20" name="7-Point Star 6"/>
          <p:cNvSpPr/>
          <p:nvPr/>
        </p:nvSpPr>
        <p:spPr>
          <a:xfrm>
            <a:off x="454025" y="4713288"/>
            <a:ext cx="163195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 11</a:t>
            </a:r>
          </a:p>
        </p:txBody>
      </p:sp>
      <p:sp>
        <p:nvSpPr>
          <p:cNvPr id="21" name="7-Point Star 6"/>
          <p:cNvSpPr/>
          <p:nvPr/>
        </p:nvSpPr>
        <p:spPr>
          <a:xfrm>
            <a:off x="454025" y="5745163"/>
            <a:ext cx="1631950" cy="749300"/>
          </a:xfrm>
          <a:prstGeom prst="star7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12</a:t>
            </a:r>
          </a:p>
        </p:txBody>
      </p:sp>
      <p:sp>
        <p:nvSpPr>
          <p:cNvPr id="820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2248DEC-7219-4BC2-9779-0753F5E30823}" type="slidenum">
              <a:rPr lang="en-US" altLang="en-US" sz="1800" b="1">
                <a:solidFill>
                  <a:srgbClr val="000000"/>
                </a:solidFill>
              </a:rPr>
              <a:pPr/>
              <a:t>3</a:t>
            </a:fld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8207" name="TextBox 14"/>
          <p:cNvSpPr txBox="1">
            <a:spLocks noChangeArrowheads="1"/>
          </p:cNvSpPr>
          <p:nvPr/>
        </p:nvSpPr>
        <p:spPr bwMode="auto">
          <a:xfrm>
            <a:off x="8091488" y="282575"/>
            <a:ext cx="1143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 i="1">
                <a:solidFill>
                  <a:srgbClr val="FF0000"/>
                </a:solidFill>
              </a:rPr>
              <a:t>Slide số</a:t>
            </a:r>
          </a:p>
        </p:txBody>
      </p:sp>
      <p:sp>
        <p:nvSpPr>
          <p:cNvPr id="8208" name="TextBox 21"/>
          <p:cNvSpPr txBox="1">
            <a:spLocks noChangeArrowheads="1"/>
          </p:cNvSpPr>
          <p:nvPr/>
        </p:nvSpPr>
        <p:spPr bwMode="auto">
          <a:xfrm>
            <a:off x="8175625" y="1647825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76</a:t>
            </a:r>
          </a:p>
        </p:txBody>
      </p:sp>
      <p:sp>
        <p:nvSpPr>
          <p:cNvPr id="8209" name="TextBox 22"/>
          <p:cNvSpPr txBox="1">
            <a:spLocks noChangeArrowheads="1"/>
          </p:cNvSpPr>
          <p:nvPr/>
        </p:nvSpPr>
        <p:spPr bwMode="auto">
          <a:xfrm>
            <a:off x="8170863" y="80486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67</a:t>
            </a:r>
          </a:p>
        </p:txBody>
      </p:sp>
      <p:sp>
        <p:nvSpPr>
          <p:cNvPr id="8210" name="TextBox 23"/>
          <p:cNvSpPr txBox="1">
            <a:spLocks noChangeArrowheads="1"/>
          </p:cNvSpPr>
          <p:nvPr/>
        </p:nvSpPr>
        <p:spPr bwMode="auto">
          <a:xfrm>
            <a:off x="8201025" y="2663825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87</a:t>
            </a:r>
          </a:p>
        </p:txBody>
      </p:sp>
      <p:sp>
        <p:nvSpPr>
          <p:cNvPr id="8211" name="TextBox 24"/>
          <p:cNvSpPr txBox="1">
            <a:spLocks noChangeArrowheads="1"/>
          </p:cNvSpPr>
          <p:nvPr/>
        </p:nvSpPr>
        <p:spPr bwMode="auto">
          <a:xfrm>
            <a:off x="8215313" y="3868738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101</a:t>
            </a:r>
          </a:p>
        </p:txBody>
      </p:sp>
      <p:sp>
        <p:nvSpPr>
          <p:cNvPr id="8212" name="TextBox 25"/>
          <p:cNvSpPr txBox="1">
            <a:spLocks noChangeArrowheads="1"/>
          </p:cNvSpPr>
          <p:nvPr/>
        </p:nvSpPr>
        <p:spPr bwMode="auto">
          <a:xfrm>
            <a:off x="8229600" y="4918075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112</a:t>
            </a:r>
          </a:p>
        </p:txBody>
      </p:sp>
      <p:sp>
        <p:nvSpPr>
          <p:cNvPr id="8213" name="TextBox 26"/>
          <p:cNvSpPr txBox="1">
            <a:spLocks noChangeArrowheads="1"/>
          </p:cNvSpPr>
          <p:nvPr/>
        </p:nvSpPr>
        <p:spPr bwMode="auto">
          <a:xfrm>
            <a:off x="8243888" y="57912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xmlns="" val="11778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5" descr="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350" y="0"/>
            <a:ext cx="6048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ounded Rectangle 10"/>
          <p:cNvSpPr>
            <a:spLocks noChangeArrowheads="1"/>
          </p:cNvSpPr>
          <p:nvPr/>
        </p:nvSpPr>
        <p:spPr bwMode="auto">
          <a:xfrm>
            <a:off x="2286000" y="38100"/>
            <a:ext cx="4114800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3200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Bài 1: Đi bộ an toàn</a:t>
            </a:r>
          </a:p>
        </p:txBody>
      </p:sp>
      <p:sp>
        <p:nvSpPr>
          <p:cNvPr id="1024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5158DB9-BF3C-4B56-B060-BAF342731E81}" type="slidenum">
              <a:rPr lang="en-US" altLang="en-US" sz="1800" b="1">
                <a:solidFill>
                  <a:srgbClr val="000000"/>
                </a:solidFill>
              </a:rPr>
              <a:pPr/>
              <a:t>4</a:t>
            </a:fld>
            <a:endParaRPr lang="en-US" altLang="en-US" sz="1800" b="1">
              <a:solidFill>
                <a:srgbClr val="000000"/>
              </a:solidFill>
            </a:endParaRPr>
          </a:p>
        </p:txBody>
      </p:sp>
      <p:pic>
        <p:nvPicPr>
          <p:cNvPr id="1024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13" y="723900"/>
            <a:ext cx="68929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13" t="26042" r="29688" b="47916"/>
          <a:stretch>
            <a:fillRect/>
          </a:stretch>
        </p:blipFill>
        <p:spPr bwMode="auto">
          <a:xfrm>
            <a:off x="7462838" y="4038600"/>
            <a:ext cx="1652587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ular Callout 1"/>
          <p:cNvSpPr>
            <a:spLocks noChangeArrowheads="1"/>
          </p:cNvSpPr>
          <p:nvPr/>
        </p:nvSpPr>
        <p:spPr bwMode="auto">
          <a:xfrm>
            <a:off x="1981200" y="5654675"/>
            <a:ext cx="5683250" cy="1168400"/>
          </a:xfrm>
          <a:prstGeom prst="wedgeEllipseCallout">
            <a:avLst>
              <a:gd name="adj1" fmla="val 48819"/>
              <a:gd name="adj2" fmla="val -91477"/>
            </a:avLst>
          </a:prstGeom>
          <a:solidFill>
            <a:srgbClr val="FFFF99"/>
          </a:solidFill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Theo các em, đi bộ chỗ nào là an toàn?</a:t>
            </a:r>
          </a:p>
        </p:txBody>
      </p:sp>
    </p:spTree>
    <p:extLst>
      <p:ext uri="{BB962C8B-B14F-4D97-AF65-F5344CB8AC3E}">
        <p14:creationId xmlns:p14="http://schemas.microsoft.com/office/powerpoint/2010/main" xmlns="" val="32214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8" t="57292" r="59375" b="17708"/>
          <a:stretch>
            <a:fillRect/>
          </a:stretch>
        </p:blipFill>
        <p:spPr bwMode="auto">
          <a:xfrm>
            <a:off x="-111125" y="2989263"/>
            <a:ext cx="18319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2863"/>
            <a:ext cx="701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04863" y="5999163"/>
            <a:ext cx="69342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kumimoji="1" lang="en-US" altLang="en-US" b="1">
              <a:solidFill>
                <a:srgbClr val="FF0000"/>
              </a:solidFill>
              <a:ea typeface="MS PGothic" pitchFamily="34" charset="-128"/>
            </a:endParaRPr>
          </a:p>
        </p:txBody>
      </p:sp>
      <p:sp>
        <p:nvSpPr>
          <p:cNvPr id="3081" name="Right Arrow 25"/>
          <p:cNvSpPr>
            <a:spLocks noChangeArrowheads="1"/>
          </p:cNvSpPr>
          <p:nvPr/>
        </p:nvSpPr>
        <p:spPr bwMode="auto">
          <a:xfrm>
            <a:off x="914400" y="6127750"/>
            <a:ext cx="457200" cy="341313"/>
          </a:xfrm>
          <a:prstGeom prst="rightArrow">
            <a:avLst>
              <a:gd name="adj1" fmla="val 50000"/>
              <a:gd name="adj2" fmla="val 498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2300" b="1">
                <a:ea typeface="MS PGothic" pitchFamily="34" charset="-128"/>
              </a:rPr>
              <a:t>                                                                                                     </a:t>
            </a:r>
            <a:r>
              <a:rPr kumimoji="1" lang="en-US" altLang="en-US" sz="2300" b="1">
                <a:solidFill>
                  <a:srgbClr val="FF0000"/>
                </a:solidFill>
                <a:ea typeface="MS PGothic" pitchFamily="34" charset="-128"/>
              </a:rPr>
              <a:t>Chúng ta cùng tìm hiểu: Đi bộ như thế nào là an toàn?</a:t>
            </a: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590800" y="65088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Giới thiệu bài</a:t>
            </a:r>
          </a:p>
        </p:txBody>
      </p:sp>
      <p:sp>
        <p:nvSpPr>
          <p:cNvPr id="14" name="Round Diagonal Corner Rectangle 13"/>
          <p:cNvSpPr/>
          <p:nvPr/>
        </p:nvSpPr>
        <p:spPr bwMode="auto">
          <a:xfrm>
            <a:off x="2057400" y="4295775"/>
            <a:ext cx="6858000" cy="1600200"/>
          </a:xfrm>
          <a:prstGeom prst="round2Diag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defRPr/>
            </a:pPr>
            <a:r>
              <a:rPr kumimoji="1" lang="en-US" sz="2400" b="1" dirty="0">
                <a:ea typeface="MS PGothic" pitchFamily="34" charset="-128"/>
              </a:rPr>
              <a:t>* </a:t>
            </a:r>
            <a:r>
              <a:rPr kumimoji="1" lang="en-US" sz="2400" b="1" dirty="0" err="1">
                <a:ea typeface="MS PGothic" pitchFamily="34" charset="-128"/>
              </a:rPr>
              <a:t>Đi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bộ</a:t>
            </a:r>
            <a:r>
              <a:rPr kumimoji="1" lang="en-US" sz="2400" b="1" dirty="0">
                <a:ea typeface="MS PGothic" pitchFamily="34" charset="-128"/>
              </a:rPr>
              <a:t> ở </a:t>
            </a:r>
            <a:r>
              <a:rPr kumimoji="1" lang="en-US" sz="2400" b="1" dirty="0" err="1">
                <a:ea typeface="MS PGothic" pitchFamily="34" charset="-128"/>
              </a:rPr>
              <a:t>nơi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nhiều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xe</a:t>
            </a:r>
            <a:r>
              <a:rPr kumimoji="1" lang="en-US" sz="2400" b="1" dirty="0">
                <a:ea typeface="MS PGothic" pitchFamily="34" charset="-128"/>
              </a:rPr>
              <a:t> qua </a:t>
            </a:r>
            <a:r>
              <a:rPr kumimoji="1" lang="en-US" sz="2400" b="1" dirty="0" err="1">
                <a:ea typeface="MS PGothic" pitchFamily="34" charset="-128"/>
              </a:rPr>
              <a:t>lại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là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rất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nguy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hiểm</a:t>
            </a:r>
            <a:endParaRPr kumimoji="1" lang="en-US" sz="2400" b="1" dirty="0">
              <a:ea typeface="MS PGothic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kumimoji="1" lang="en-US" sz="2400" b="1" dirty="0">
                <a:ea typeface="MS PGothic" pitchFamily="34" charset="-128"/>
              </a:rPr>
              <a:t>* </a:t>
            </a:r>
            <a:r>
              <a:rPr kumimoji="1" lang="en-US" sz="2400" b="1" dirty="0" err="1">
                <a:ea typeface="MS PGothic" pitchFamily="34" charset="-128"/>
              </a:rPr>
              <a:t>Người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đi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bộ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phải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tự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biết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bảo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vệ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mình</a:t>
            </a:r>
            <a:r>
              <a:rPr kumimoji="1" lang="en-US" sz="2400" b="1" dirty="0">
                <a:ea typeface="MS PGothic" pitchFamily="34" charset="-128"/>
              </a:rPr>
              <a:t>,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kumimoji="1" lang="en-US" sz="2400" b="1" dirty="0" err="1">
                <a:ea typeface="MS PGothic" pitchFamily="34" charset="-128"/>
              </a:rPr>
              <a:t>tránh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va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chạm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với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các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xe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chạy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trên</a:t>
            </a:r>
            <a:r>
              <a:rPr kumimoji="1" lang="en-US" sz="2400" b="1" dirty="0">
                <a:ea typeface="MS PGothic" pitchFamily="34" charset="-128"/>
              </a:rPr>
              <a:t> </a:t>
            </a:r>
            <a:r>
              <a:rPr kumimoji="1" lang="en-US" sz="2400" b="1" dirty="0" err="1">
                <a:ea typeface="MS PGothic" pitchFamily="34" charset="-128"/>
              </a:rPr>
              <a:t>đường</a:t>
            </a:r>
            <a:endParaRPr kumimoji="1" lang="en-US" sz="2400" b="1" dirty="0">
              <a:ea typeface="MS PGothic" pitchFamily="34" charset="-128"/>
            </a:endParaRPr>
          </a:p>
        </p:txBody>
      </p:sp>
      <p:sp>
        <p:nvSpPr>
          <p:cNvPr id="1229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AADD69E-B9BA-4D02-B694-1454F6926A4F}" type="slidenum">
              <a:rPr lang="en-US" altLang="en-US" sz="1800" b="1"/>
              <a:pPr/>
              <a:t>5</a:t>
            </a:fld>
            <a:endParaRPr lang="en-US" altLang="en-US" sz="1800" b="1"/>
          </a:p>
        </p:txBody>
      </p:sp>
      <p:sp>
        <p:nvSpPr>
          <p:cNvPr id="15" name="Oval Callout 14"/>
          <p:cNvSpPr/>
          <p:nvPr/>
        </p:nvSpPr>
        <p:spPr bwMode="auto">
          <a:xfrm>
            <a:off x="1238250" y="827088"/>
            <a:ext cx="2527300" cy="1828800"/>
          </a:xfrm>
          <a:prstGeom prst="wedgeEllipseCallout">
            <a:avLst>
              <a:gd name="adj1" fmla="val -33798"/>
              <a:gd name="adj2" fmla="val 67825"/>
            </a:avLst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1" lang="en-US" sz="2900" b="1" dirty="0" err="1">
                <a:ea typeface="MS PGothic" pitchFamily="34" charset="-128"/>
              </a:rPr>
              <a:t>Các</a:t>
            </a:r>
            <a:r>
              <a:rPr kumimoji="1" lang="en-US" sz="2900" b="1" dirty="0">
                <a:ea typeface="MS PGothic" pitchFamily="34" charset="-128"/>
              </a:rPr>
              <a:t> </a:t>
            </a:r>
            <a:r>
              <a:rPr kumimoji="1" lang="en-US" sz="2900" b="1" dirty="0" err="1">
                <a:ea typeface="MS PGothic" pitchFamily="34" charset="-128"/>
              </a:rPr>
              <a:t>em</a:t>
            </a:r>
            <a:endParaRPr kumimoji="1" lang="en-US" sz="2900" b="1" dirty="0"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kumimoji="1" lang="en-US" sz="2900" b="1" dirty="0" err="1">
                <a:ea typeface="MS PGothic" pitchFamily="34" charset="-128"/>
              </a:rPr>
              <a:t>thường</a:t>
            </a:r>
            <a:r>
              <a:rPr kumimoji="1" lang="en-US" sz="2900" b="1" dirty="0">
                <a:ea typeface="MS PGothic" pitchFamily="34" charset="-128"/>
              </a:rPr>
              <a:t> </a:t>
            </a:r>
            <a:r>
              <a:rPr kumimoji="1" lang="en-US" sz="2900" b="1" dirty="0" err="1">
                <a:ea typeface="MS PGothic" pitchFamily="34" charset="-128"/>
              </a:rPr>
              <a:t>đi</a:t>
            </a:r>
            <a:r>
              <a:rPr kumimoji="1" lang="en-US" sz="2900" b="1" dirty="0">
                <a:ea typeface="MS PGothic" pitchFamily="34" charset="-128"/>
              </a:rPr>
              <a:t> </a:t>
            </a:r>
            <a:r>
              <a:rPr kumimoji="1" lang="en-US" sz="2900" b="1" dirty="0" err="1">
                <a:ea typeface="MS PGothic" pitchFamily="34" charset="-128"/>
              </a:rPr>
              <a:t>bộ</a:t>
            </a:r>
            <a:r>
              <a:rPr kumimoji="1" lang="en-US" sz="2900" b="1" dirty="0">
                <a:ea typeface="MS PGothic" pitchFamily="34" charset="-128"/>
              </a:rPr>
              <a:t> </a:t>
            </a:r>
            <a:br>
              <a:rPr kumimoji="1" lang="en-US" sz="2900" b="1" dirty="0">
                <a:ea typeface="MS PGothic" pitchFamily="34" charset="-128"/>
              </a:rPr>
            </a:br>
            <a:r>
              <a:rPr kumimoji="1" lang="en-US" sz="2900" b="1" dirty="0">
                <a:ea typeface="MS PGothic" pitchFamily="34" charset="-128"/>
              </a:rPr>
              <a:t>ở </a:t>
            </a:r>
            <a:r>
              <a:rPr kumimoji="1" lang="en-US" sz="2900" b="1" dirty="0" err="1">
                <a:ea typeface="MS PGothic" pitchFamily="34" charset="-128"/>
              </a:rPr>
              <a:t>đâu</a:t>
            </a:r>
            <a:r>
              <a:rPr kumimoji="1" lang="en-US" sz="2900" b="1" dirty="0">
                <a:ea typeface="MS PGothic" pitchFamily="34" charset="-128"/>
              </a:rPr>
              <a:t>?</a:t>
            </a:r>
          </a:p>
        </p:txBody>
      </p:sp>
      <p:pic>
        <p:nvPicPr>
          <p:cNvPr id="122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6038" y="925513"/>
            <a:ext cx="5059362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08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8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7" descr="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92075"/>
            <a:ext cx="6858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1125538" y="73025"/>
            <a:ext cx="39735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Ai đi bộ an toàn?</a:t>
            </a:r>
          </a:p>
        </p:txBody>
      </p:sp>
      <p:sp>
        <p:nvSpPr>
          <p:cNvPr id="17" name="Cloud Callout 16"/>
          <p:cNvSpPr/>
          <p:nvPr/>
        </p:nvSpPr>
        <p:spPr bwMode="auto">
          <a:xfrm>
            <a:off x="5345113" y="0"/>
            <a:ext cx="3798887" cy="1231900"/>
          </a:xfrm>
          <a:prstGeom prst="cloudCallout">
            <a:avLst>
              <a:gd name="adj1" fmla="val -56158"/>
              <a:gd name="adj2" fmla="val 107518"/>
            </a:avLst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1. Bi &amp;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Bống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đang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bộ</a:t>
            </a: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ở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đâu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?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Nơi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đó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có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an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toàn</a:t>
            </a: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không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?</a:t>
            </a:r>
          </a:p>
        </p:txBody>
      </p:sp>
      <p:sp>
        <p:nvSpPr>
          <p:cNvPr id="18" name="Oval Callout 17"/>
          <p:cNvSpPr/>
          <p:nvPr/>
        </p:nvSpPr>
        <p:spPr bwMode="auto">
          <a:xfrm>
            <a:off x="5367338" y="1506538"/>
            <a:ext cx="3733800" cy="1752600"/>
          </a:xfrm>
          <a:prstGeom prst="wedgeEllipseCallout">
            <a:avLst>
              <a:gd name="adj1" fmla="val -27734"/>
              <a:gd name="adj2" fmla="val 72030"/>
            </a:avLst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57200" indent="-457200" eaLnBrk="1" hangingPunct="1">
              <a:lnSpc>
                <a:spcPct val="130000"/>
              </a:lnSpc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eaLnBrk="1" hangingPunct="1">
              <a:lnSpc>
                <a:spcPct val="130000"/>
              </a:lnSpc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2.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Bạn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nào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trong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tranh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đang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bộ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ở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nơi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không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an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toàn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?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Vì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7030A0"/>
                </a:solidFill>
                <a:ea typeface="MS PGothic" pitchFamily="34" charset="-128"/>
              </a:rPr>
              <a:t>sao</a:t>
            </a:r>
            <a:r>
              <a:rPr kumimoji="1" lang="en-US" sz="2000" b="1" dirty="0">
                <a:solidFill>
                  <a:srgbClr val="7030A0"/>
                </a:solidFill>
                <a:ea typeface="MS PGothic" pitchFamily="34" charset="-128"/>
              </a:rPr>
              <a:t>?</a:t>
            </a:r>
          </a:p>
          <a:p>
            <a:pPr marL="457200" indent="-457200" eaLnBrk="1" hangingPunct="1">
              <a:lnSpc>
                <a:spcPct val="130000"/>
              </a:lnSpc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eaLnBrk="1" hangingPunct="1">
              <a:lnSpc>
                <a:spcPct val="130000"/>
              </a:lnSpc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</p:txBody>
      </p:sp>
      <p:sp>
        <p:nvSpPr>
          <p:cNvPr id="20" name="Round Diagonal Corner Rectangle 19"/>
          <p:cNvSpPr/>
          <p:nvPr/>
        </p:nvSpPr>
        <p:spPr bwMode="auto">
          <a:xfrm>
            <a:off x="2030413" y="5141913"/>
            <a:ext cx="7070725" cy="457200"/>
          </a:xfrm>
          <a:prstGeom prst="round2Diag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57200" indent="-457200" eaLnBrk="1" hangingPunct="1">
              <a:defRPr/>
            </a:pP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1.Bi &amp;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Bống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đang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bộ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ở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trên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hè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phố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(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vỉa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hè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),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rất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an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toàn</a:t>
            </a:r>
            <a:endParaRPr kumimoji="1" lang="en-US" sz="2000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1" name="Round Single Corner Rectangle 20"/>
          <p:cNvSpPr/>
          <p:nvPr/>
        </p:nvSpPr>
        <p:spPr bwMode="auto">
          <a:xfrm>
            <a:off x="990600" y="5816600"/>
            <a:ext cx="7162800" cy="762000"/>
          </a:xfrm>
          <a:prstGeom prst="round1Rect">
            <a:avLst/>
          </a:prstGeom>
          <a:solidFill>
            <a:srgbClr val="FF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2. Hai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bạn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đi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bộ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dưới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lòng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đường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,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không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an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toàn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vì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dễ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bị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</a:p>
          <a:p>
            <a:pPr marL="457200" indent="-457200" eaLnBrk="1" hangingPunct="1">
              <a:lnSpc>
                <a:spcPct val="130000"/>
              </a:lnSpc>
              <a:defRPr/>
            </a:pP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va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chạm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với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những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chiếc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xe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đang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chạy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trên</a:t>
            </a:r>
            <a:r>
              <a:rPr kumimoji="1" lang="en-US" sz="2000" b="1" dirty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ea typeface="MS PGothic" pitchFamily="34" charset="-128"/>
              </a:rPr>
              <a:t>đường</a:t>
            </a:r>
            <a:endParaRPr kumimoji="1" lang="en-US" sz="2000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33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1E8877B-67D2-4C63-8FCD-2273965B69A2}" type="slidenum">
              <a:rPr lang="en-US" altLang="en-US" sz="1800" b="1"/>
              <a:pPr/>
              <a:t>6</a:t>
            </a:fld>
            <a:endParaRPr lang="en-US" altLang="en-US" sz="1800" b="1"/>
          </a:p>
        </p:txBody>
      </p:sp>
      <p:pic>
        <p:nvPicPr>
          <p:cNvPr id="133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31900"/>
            <a:ext cx="49831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Oval Callout 13"/>
          <p:cNvSpPr>
            <a:spLocks noChangeArrowheads="1"/>
          </p:cNvSpPr>
          <p:nvPr/>
        </p:nvSpPr>
        <p:spPr bwMode="auto">
          <a:xfrm>
            <a:off x="2747963" y="4613275"/>
            <a:ext cx="609600" cy="407988"/>
          </a:xfrm>
          <a:prstGeom prst="wedgeEllipseCallout">
            <a:avLst>
              <a:gd name="adj1" fmla="val 49005"/>
              <a:gd name="adj2" fmla="val -528968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2000" b="1">
                <a:solidFill>
                  <a:srgbClr val="FFFFFF"/>
                </a:solidFill>
                <a:ea typeface="MS PGothic" pitchFamily="34" charset="-128"/>
              </a:rPr>
              <a:t>Bi</a:t>
            </a:r>
          </a:p>
        </p:txBody>
      </p:sp>
      <p:sp>
        <p:nvSpPr>
          <p:cNvPr id="13323" name="Oval Callout 14"/>
          <p:cNvSpPr>
            <a:spLocks noChangeArrowheads="1"/>
          </p:cNvSpPr>
          <p:nvPr/>
        </p:nvSpPr>
        <p:spPr bwMode="auto">
          <a:xfrm>
            <a:off x="3370263" y="4487863"/>
            <a:ext cx="762000" cy="511175"/>
          </a:xfrm>
          <a:prstGeom prst="wedgeEllipseCallout">
            <a:avLst>
              <a:gd name="adj1" fmla="val -41287"/>
              <a:gd name="adj2" fmla="val -42156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2000" b="1">
                <a:solidFill>
                  <a:srgbClr val="FFFFFF"/>
                </a:solidFill>
                <a:ea typeface="MS PGothic" pitchFamily="34" charset="-128"/>
              </a:rPr>
              <a:t>Bống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990600" y="1905000"/>
            <a:ext cx="533400" cy="5159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kumimoji="1" lang="en-US" altLang="en-US" sz="2000" smtClean="0">
              <a:ln w="76200">
                <a:solidFill>
                  <a:schemeClr val="tx1"/>
                </a:solidFill>
              </a:ln>
              <a:ea typeface="MS PGothic" panose="020B0600070205080204" pitchFamily="34" charset="-128"/>
            </a:endParaRPr>
          </a:p>
        </p:txBody>
      </p:sp>
      <p:sp>
        <p:nvSpPr>
          <p:cNvPr id="13" name="12-Point Star 12"/>
          <p:cNvSpPr/>
          <p:nvPr/>
        </p:nvSpPr>
        <p:spPr bwMode="auto">
          <a:xfrm>
            <a:off x="1101725" y="1587500"/>
            <a:ext cx="363538" cy="403225"/>
          </a:xfrm>
          <a:prstGeom prst="star12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9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990600" y="47625"/>
            <a:ext cx="609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Cách đi bộ an toàn</a:t>
            </a:r>
          </a:p>
        </p:txBody>
      </p:sp>
      <p:pic>
        <p:nvPicPr>
          <p:cNvPr id="14339" name="Picture 42" descr="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5413"/>
            <a:ext cx="7953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1650" y="3197225"/>
            <a:ext cx="7185025" cy="1882775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57200" indent="-457200" algn="just" eaLnBrk="1" hangingPunct="1">
              <a:buFontTx/>
              <a:buAutoNum type="arabicPeriod"/>
              <a:defRPr/>
            </a:pPr>
            <a:endParaRPr kumimoji="1" lang="en-US" b="1" dirty="0">
              <a:solidFill>
                <a:srgbClr val="7030A0"/>
              </a:solidFill>
              <a:ea typeface="MS PGothic" pitchFamily="34" charset="-128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kumimoji="1" lang="en-US" b="1" dirty="0">
              <a:ea typeface="MS PGothic" pitchFamily="34" charset="-128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r>
              <a:rPr kumimoji="1" lang="en-US" b="1" dirty="0" err="1">
                <a:ea typeface="MS PGothic" pitchFamily="34" charset="-128"/>
              </a:rPr>
              <a:t>Cách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đúng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kumimoji="1" lang="en-US" b="1" dirty="0" err="1">
                <a:ea typeface="MS PGothic" pitchFamily="34" charset="-128"/>
              </a:rPr>
              <a:t>Phải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trên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vỉa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hè</a:t>
            </a:r>
            <a:r>
              <a:rPr kumimoji="1" lang="en-US" b="1" dirty="0">
                <a:ea typeface="MS PGothic" pitchFamily="34" charset="-128"/>
              </a:rPr>
              <a:t>, </a:t>
            </a:r>
            <a:r>
              <a:rPr kumimoji="1" lang="en-US" b="1" dirty="0" err="1">
                <a:ea typeface="MS PGothic" pitchFamily="34" charset="-128"/>
              </a:rPr>
              <a:t>lề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r>
              <a:rPr kumimoji="1" lang="en-US" b="1" dirty="0">
                <a:ea typeface="MS PGothic" pitchFamily="34" charset="-128"/>
              </a:rPr>
              <a:t>. Ở </a:t>
            </a:r>
            <a:r>
              <a:rPr kumimoji="1" lang="en-US" b="1" dirty="0" err="1">
                <a:ea typeface="MS PGothic" pitchFamily="34" charset="-128"/>
              </a:rPr>
              <a:t>những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nơi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không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có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hè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phố</a:t>
            </a:r>
            <a:r>
              <a:rPr kumimoji="1" lang="en-US" b="1" dirty="0">
                <a:ea typeface="MS PGothic" pitchFamily="34" charset="-128"/>
              </a:rPr>
              <a:t>, </a:t>
            </a:r>
          </a:p>
          <a:p>
            <a:pPr algn="just" eaLnBrk="1" hangingPunct="1">
              <a:defRPr/>
            </a:pPr>
            <a:r>
              <a:rPr kumimoji="1" lang="en-US" b="1" dirty="0" err="1">
                <a:ea typeface="MS PGothic" pitchFamily="34" charset="-128"/>
              </a:rPr>
              <a:t>lề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phải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sát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mép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bên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phải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theo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chiều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của</a:t>
            </a:r>
            <a:endParaRPr kumimoji="1" lang="en-US" b="1" dirty="0">
              <a:ea typeface="MS PGothic" pitchFamily="34" charset="-128"/>
            </a:endParaRPr>
          </a:p>
          <a:p>
            <a:pPr algn="just" eaLnBrk="1" hangingPunct="1">
              <a:defRPr/>
            </a:pP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mình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kumimoji="1" lang="en-US" b="1" dirty="0" err="1">
                <a:ea typeface="MS PGothic" pitchFamily="34" charset="-128"/>
              </a:rPr>
              <a:t>Mắt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luôn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quan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sát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để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tránh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các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vật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cản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trên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r>
              <a:rPr kumimoji="1" lang="en-US" b="1" dirty="0">
                <a:ea typeface="MS PGothic" pitchFamily="34" charset="-128"/>
              </a:rPr>
              <a:t>, tai </a:t>
            </a:r>
            <a:r>
              <a:rPr kumimoji="1" lang="en-US" b="1" dirty="0" err="1">
                <a:ea typeface="MS PGothic" pitchFamily="34" charset="-128"/>
              </a:rPr>
              <a:t>lắng</a:t>
            </a:r>
            <a:r>
              <a:rPr kumimoji="1" lang="en-US" b="1" dirty="0">
                <a:ea typeface="MS PGothic" pitchFamily="34" charset="-128"/>
              </a:rPr>
              <a:t> </a:t>
            </a:r>
          </a:p>
          <a:p>
            <a:pPr algn="just" eaLnBrk="1" hangingPunct="1">
              <a:defRPr/>
            </a:pPr>
            <a:r>
              <a:rPr kumimoji="1" lang="en-US" b="1" dirty="0" err="1">
                <a:ea typeface="MS PGothic" pitchFamily="34" charset="-128"/>
              </a:rPr>
              <a:t>nghe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âm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thanh</a:t>
            </a:r>
            <a:r>
              <a:rPr kumimoji="1" lang="en-US" b="1" dirty="0">
                <a:ea typeface="MS PGothic" pitchFamily="34" charset="-128"/>
              </a:rPr>
              <a:t>, </a:t>
            </a:r>
            <a:r>
              <a:rPr kumimoji="1" lang="en-US" b="1" dirty="0" err="1">
                <a:ea typeface="MS PGothic" pitchFamily="34" charset="-128"/>
              </a:rPr>
              <a:t>tín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hiệu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cảnh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báo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nguy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hiểm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lnSpc>
                <a:spcPct val="130000"/>
              </a:lnSpc>
              <a:buFontTx/>
              <a:buChar char="-"/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</p:txBody>
      </p:sp>
      <p:sp>
        <p:nvSpPr>
          <p:cNvPr id="13" name="Cloud Callout 12"/>
          <p:cNvSpPr/>
          <p:nvPr/>
        </p:nvSpPr>
        <p:spPr bwMode="auto">
          <a:xfrm>
            <a:off x="5926138" y="255588"/>
            <a:ext cx="2794000" cy="1698625"/>
          </a:xfrm>
          <a:prstGeom prst="cloudCallout">
            <a:avLst>
              <a:gd name="adj1" fmla="val -48282"/>
              <a:gd name="adj2" fmla="val 122410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57200" indent="-457200" algn="ctr" eaLnBrk="1" hangingPunct="1">
              <a:lnSpc>
                <a:spcPct val="130000"/>
              </a:lnSpc>
              <a:defRPr/>
            </a:pPr>
            <a:r>
              <a:rPr kumimoji="1" lang="en-US" b="1" dirty="0">
                <a:ea typeface="MS PGothic" pitchFamily="34" charset="-128"/>
              </a:rPr>
              <a:t>       Theo </a:t>
            </a:r>
            <a:r>
              <a:rPr kumimoji="1" lang="en-US" b="1" dirty="0" err="1">
                <a:ea typeface="MS PGothic" pitchFamily="34" charset="-128"/>
              </a:rPr>
              <a:t>em</a:t>
            </a:r>
            <a:r>
              <a:rPr kumimoji="1" lang="en-US" b="1" dirty="0">
                <a:ea typeface="MS PGothic" pitchFamily="34" charset="-128"/>
              </a:rPr>
              <a:t>, </a:t>
            </a: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bộ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như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thế</a:t>
            </a:r>
            <a:r>
              <a:rPr kumimoji="1" lang="en-US" b="1" dirty="0">
                <a:ea typeface="MS PGothic" pitchFamily="34" charset="-128"/>
              </a:rPr>
              <a:t> </a:t>
            </a:r>
          </a:p>
          <a:p>
            <a:pPr marL="457200" indent="-457200" algn="ctr" eaLnBrk="1" hangingPunct="1">
              <a:lnSpc>
                <a:spcPct val="130000"/>
              </a:lnSpc>
              <a:defRPr/>
            </a:pPr>
            <a:r>
              <a:rPr kumimoji="1" lang="en-US" b="1" dirty="0" err="1">
                <a:ea typeface="MS PGothic" pitchFamily="34" charset="-128"/>
              </a:rPr>
              <a:t>nào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thì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mới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đảm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bảo</a:t>
            </a:r>
            <a:endParaRPr kumimoji="1" lang="en-US" b="1" dirty="0">
              <a:ea typeface="MS PGothic" pitchFamily="34" charset="-128"/>
            </a:endParaRPr>
          </a:p>
          <a:p>
            <a:pPr marL="457200" indent="-457200" algn="ctr" eaLnBrk="1" hangingPunct="1">
              <a:lnSpc>
                <a:spcPct val="130000"/>
              </a:lnSpc>
              <a:defRPr/>
            </a:pPr>
            <a:r>
              <a:rPr kumimoji="1" lang="en-US" b="1" dirty="0">
                <a:ea typeface="MS PGothic" pitchFamily="34" charset="-128"/>
              </a:rPr>
              <a:t>an </a:t>
            </a:r>
            <a:r>
              <a:rPr kumimoji="1" lang="en-US" b="1" dirty="0" err="1">
                <a:ea typeface="MS PGothic" pitchFamily="34" charset="-128"/>
              </a:rPr>
              <a:t>toàn</a:t>
            </a:r>
            <a:r>
              <a:rPr kumimoji="1" lang="en-US" b="1" dirty="0">
                <a:ea typeface="MS PGothic" pitchFamily="34" charset="-128"/>
              </a:rPr>
              <a:t>?</a:t>
            </a:r>
          </a:p>
        </p:txBody>
      </p:sp>
      <p:sp>
        <p:nvSpPr>
          <p:cNvPr id="1434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5975457-F52D-4059-8612-8C8218734B53}" type="slidenum">
              <a:rPr lang="en-US" altLang="en-US" sz="1800" b="1"/>
              <a:pPr/>
              <a:t>7</a:t>
            </a:fld>
            <a:endParaRPr lang="en-US" altLang="en-US" sz="1800" b="1"/>
          </a:p>
        </p:txBody>
      </p:sp>
      <p:pic>
        <p:nvPicPr>
          <p:cNvPr id="143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3" y="66675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1650" y="5210175"/>
            <a:ext cx="7185025" cy="1477963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just" eaLnBrk="1" hangingPunct="1">
              <a:lnSpc>
                <a:spcPct val="130000"/>
              </a:lnSpc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  <a:p>
            <a:pPr algn="just" eaLnBrk="1" hangingPunct="1">
              <a:defRPr/>
            </a:pPr>
            <a:r>
              <a:rPr kumimoji="1" lang="en-US" b="1" dirty="0">
                <a:ea typeface="MS PGothic" pitchFamily="34" charset="-128"/>
              </a:rPr>
              <a:t>2. </a:t>
            </a:r>
            <a:r>
              <a:rPr kumimoji="1" lang="en-US" b="1" dirty="0" err="1">
                <a:ea typeface="MS PGothic" pitchFamily="34" charset="-128"/>
              </a:rPr>
              <a:t>Không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thực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hiện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những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hành</a:t>
            </a:r>
            <a:r>
              <a:rPr kumimoji="1" lang="en-US" b="1" dirty="0">
                <a:ea typeface="MS PGothic" pitchFamily="34" charset="-128"/>
              </a:rPr>
              <a:t> vi </a:t>
            </a:r>
            <a:r>
              <a:rPr kumimoji="1" lang="en-US" b="1" dirty="0" err="1">
                <a:ea typeface="MS PGothic" pitchFamily="34" charset="-128"/>
              </a:rPr>
              <a:t>nguy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hiểm</a:t>
            </a:r>
            <a:r>
              <a:rPr kumimoji="1" lang="en-US" b="1" dirty="0">
                <a:ea typeface="MS PGothic" pitchFamily="34" charset="-128"/>
              </a:rPr>
              <a:t>: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bộ</a:t>
            </a:r>
            <a:r>
              <a:rPr kumimoji="1" lang="en-US" b="1" dirty="0">
                <a:ea typeface="MS PGothic" pitchFamily="34" charset="-128"/>
              </a:rPr>
              <a:t>, </a:t>
            </a:r>
            <a:r>
              <a:rPr kumimoji="1" lang="en-US" b="1" dirty="0" err="1">
                <a:ea typeface="MS PGothic" pitchFamily="34" charset="-128"/>
              </a:rPr>
              <a:t>chạy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nhảy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dưới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lờng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kumimoji="1" lang="en-US" b="1" dirty="0" err="1">
                <a:ea typeface="MS PGothic" pitchFamily="34" charset="-128"/>
              </a:rPr>
              <a:t>Đột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ngột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chạy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xuống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lòng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đường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kumimoji="1" lang="en-US" b="1" dirty="0" err="1">
                <a:ea typeface="MS PGothic" pitchFamily="34" charset="-128"/>
              </a:rPr>
              <a:t>Đi</a:t>
            </a:r>
            <a:r>
              <a:rPr kumimoji="1" lang="en-US" b="1" dirty="0">
                <a:ea typeface="MS PGothic" pitchFamily="34" charset="-128"/>
              </a:rPr>
              <a:t> </a:t>
            </a:r>
            <a:r>
              <a:rPr kumimoji="1" lang="en-US" b="1" dirty="0" err="1">
                <a:ea typeface="MS PGothic" pitchFamily="34" charset="-128"/>
              </a:rPr>
              <a:t>dàn</a:t>
            </a:r>
            <a:r>
              <a:rPr kumimoji="1" lang="en-US" b="1" dirty="0">
                <a:ea typeface="MS PGothic" pitchFamily="34" charset="-128"/>
              </a:rPr>
              <a:t> hang </a:t>
            </a:r>
            <a:r>
              <a:rPr kumimoji="1" lang="en-US" b="1" dirty="0" err="1">
                <a:ea typeface="MS PGothic" pitchFamily="34" charset="-128"/>
              </a:rPr>
              <a:t>ngang</a:t>
            </a:r>
            <a:endParaRPr kumimoji="1" lang="en-US" b="1" dirty="0">
              <a:ea typeface="MS PGothic" pitchFamily="34" charset="-128"/>
            </a:endParaRPr>
          </a:p>
          <a:p>
            <a:pPr marL="342900" indent="-342900" algn="just" eaLnBrk="1" hangingPunct="1">
              <a:lnSpc>
                <a:spcPct val="130000"/>
              </a:lnSpc>
              <a:buFontTx/>
              <a:buChar char="-"/>
              <a:defRPr/>
            </a:pPr>
            <a:endParaRPr kumimoji="1" lang="en-US" sz="2000" b="1" dirty="0">
              <a:solidFill>
                <a:srgbClr val="7030A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6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2895600" y="3175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Góc vui học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54488" y="5497513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>
                <a:solidFill>
                  <a:srgbClr val="0000FF"/>
                </a:solidFill>
                <a:ea typeface="MS PGothic" pitchFamily="34" charset="-128"/>
              </a:rPr>
              <a:t>Đi bộ an toàn</a:t>
            </a:r>
          </a:p>
        </p:txBody>
      </p:sp>
      <p:pic>
        <p:nvPicPr>
          <p:cNvPr id="15364" name="Picture 28" descr="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9850"/>
            <a:ext cx="6461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6259513" y="931863"/>
            <a:ext cx="28575" cy="39020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Down Arrow 20"/>
          <p:cNvSpPr>
            <a:spLocks noChangeArrowheads="1"/>
          </p:cNvSpPr>
          <p:nvPr/>
        </p:nvSpPr>
        <p:spPr bwMode="auto">
          <a:xfrm>
            <a:off x="7354888" y="4902200"/>
            <a:ext cx="2286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1" lang="en-US" altLang="en-US" sz="2000" b="1">
              <a:ea typeface="MS PGothic" pitchFamily="34" charset="-128"/>
            </a:endParaRPr>
          </a:p>
        </p:txBody>
      </p:sp>
      <p:sp>
        <p:nvSpPr>
          <p:cNvPr id="22" name="Down Arrow 21"/>
          <p:cNvSpPr>
            <a:spLocks noChangeArrowheads="1"/>
          </p:cNvSpPr>
          <p:nvPr/>
        </p:nvSpPr>
        <p:spPr bwMode="auto">
          <a:xfrm>
            <a:off x="5068888" y="4902200"/>
            <a:ext cx="2286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1" lang="en-US" altLang="en-US" sz="2000" b="1">
              <a:ea typeface="MS PGothic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11888" y="5497513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>
                <a:solidFill>
                  <a:srgbClr val="FF0000"/>
                </a:solidFill>
                <a:ea typeface="MS PGothic" pitchFamily="34" charset="-128"/>
              </a:rPr>
              <a:t>Đi bộ không </a:t>
            </a:r>
          </a:p>
          <a:p>
            <a:pPr algn="ctr" eaLnBrk="1" hangingPunct="1"/>
            <a:r>
              <a:rPr kumimoji="1" lang="en-US" altLang="en-US" sz="2000" b="1">
                <a:solidFill>
                  <a:srgbClr val="FF0000"/>
                </a:solidFill>
                <a:ea typeface="MS PGothic" pitchFamily="34" charset="-128"/>
              </a:rPr>
              <a:t>an toàn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657600" y="1041400"/>
            <a:ext cx="373063" cy="609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4000" b="1">
                <a:solidFill>
                  <a:srgbClr val="0000FF"/>
                </a:solidFill>
                <a:ea typeface="MS PGothic" pitchFamily="34" charset="-128"/>
              </a:rPr>
              <a:t>√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587750" y="2954338"/>
            <a:ext cx="341313" cy="609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4000" b="1">
                <a:solidFill>
                  <a:srgbClr val="0000FF"/>
                </a:solidFill>
                <a:ea typeface="MS PGothic" pitchFamily="34" charset="-128"/>
              </a:rPr>
              <a:t>√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8" t="57292" r="59375" b="17708"/>
          <a:stretch>
            <a:fillRect/>
          </a:stretch>
        </p:blipFill>
        <p:spPr bwMode="auto">
          <a:xfrm>
            <a:off x="228600" y="3276600"/>
            <a:ext cx="16827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loud Callout 31"/>
          <p:cNvSpPr/>
          <p:nvPr/>
        </p:nvSpPr>
        <p:spPr bwMode="auto">
          <a:xfrm>
            <a:off x="0" y="1371600"/>
            <a:ext cx="3810000" cy="1371600"/>
          </a:xfrm>
          <a:prstGeom prst="cloudCallout">
            <a:avLst>
              <a:gd name="adj1" fmla="val -12833"/>
              <a:gd name="adj2" fmla="val 104072"/>
            </a:avLst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342900" indent="-342900" algn="ctr" eaLnBrk="1" hangingPunct="1">
              <a:lnSpc>
                <a:spcPct val="120000"/>
              </a:lnSpc>
              <a:defRPr/>
            </a:pPr>
            <a:r>
              <a:rPr kumimoji="1" lang="en-US" sz="2000" b="1">
                <a:solidFill>
                  <a:srgbClr val="632B8D"/>
                </a:solidFill>
                <a:ea typeface="MS PGothic" pitchFamily="34" charset="-128"/>
              </a:rPr>
              <a:t>Bạn nhỏ </a:t>
            </a:r>
          </a:p>
          <a:p>
            <a:pPr marL="342900" indent="-342900" algn="ctr" eaLnBrk="1" hangingPunct="1">
              <a:lnSpc>
                <a:spcPct val="120000"/>
              </a:lnSpc>
              <a:defRPr/>
            </a:pPr>
            <a:r>
              <a:rPr kumimoji="1" lang="en-US" sz="2000" b="1">
                <a:solidFill>
                  <a:srgbClr val="632B8D"/>
                </a:solidFill>
                <a:ea typeface="MS PGothic" pitchFamily="34" charset="-128"/>
              </a:rPr>
              <a:t>trong bức tranh nào </a:t>
            </a:r>
          </a:p>
          <a:p>
            <a:pPr marL="342900" indent="-342900" algn="ctr" eaLnBrk="1" hangingPunct="1">
              <a:lnSpc>
                <a:spcPct val="120000"/>
              </a:lnSpc>
              <a:defRPr/>
            </a:pPr>
            <a:r>
              <a:rPr kumimoji="1" lang="en-US" sz="2000" b="1">
                <a:solidFill>
                  <a:srgbClr val="632B8D"/>
                </a:solidFill>
                <a:ea typeface="MS PGothic" pitchFamily="34" charset="-128"/>
              </a:rPr>
              <a:t>đang đi bộ an toàn?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534400" y="1066800"/>
            <a:ext cx="373063" cy="609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4000" b="1">
                <a:solidFill>
                  <a:srgbClr val="0000FF"/>
                </a:solidFill>
                <a:ea typeface="MS PGothic" pitchFamily="34" charset="-128"/>
              </a:rPr>
              <a:t>╳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8618538" y="2971800"/>
            <a:ext cx="373062" cy="609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en-US" sz="4000" b="1">
                <a:solidFill>
                  <a:srgbClr val="0000FF"/>
                </a:solidFill>
                <a:ea typeface="MS PGothic" pitchFamily="34" charset="-128"/>
              </a:rPr>
              <a:t>╳</a:t>
            </a:r>
          </a:p>
        </p:txBody>
      </p:sp>
      <p:sp>
        <p:nvSpPr>
          <p:cNvPr id="1537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A99E969-A4F5-4CC4-95C8-0D7859EE9613}" type="slidenum">
              <a:rPr lang="en-US" altLang="en-US" sz="1800" b="1"/>
              <a:pPr/>
              <a:t>8</a:t>
            </a:fld>
            <a:endParaRPr lang="en-US" altLang="en-US" sz="18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77" y="1027155"/>
            <a:ext cx="2130912" cy="158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240" y="1027154"/>
            <a:ext cx="2064503" cy="158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663" y="2962779"/>
            <a:ext cx="2161590" cy="1556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240" y="2954776"/>
            <a:ext cx="2110161" cy="1564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28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  <p:bldP spid="23" grpId="0"/>
      <p:bldP spid="24" grpId="0" animBg="1"/>
      <p:bldP spid="27" grpId="0" animBg="1"/>
      <p:bldP spid="32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8" t="57292" r="59375" b="17708"/>
          <a:stretch>
            <a:fillRect/>
          </a:stretch>
        </p:blipFill>
        <p:spPr bwMode="auto">
          <a:xfrm>
            <a:off x="393700" y="2427288"/>
            <a:ext cx="20574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1" descr="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9375"/>
            <a:ext cx="6969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20138" y="42863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53000A2-B1D3-41EC-842A-073B4177A7FF}" type="slidenum">
              <a:rPr lang="en-US" altLang="en-US" sz="1800" b="1"/>
              <a:pPr/>
              <a:t>9</a:t>
            </a:fld>
            <a:endParaRPr lang="en-US" altLang="en-US" sz="1800" b="1"/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962400" y="6826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rgbClr val="00B05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Ghi nhớ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0650" y="1371600"/>
            <a:ext cx="5738813" cy="1277938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just" eaLnBrk="1" hangingPunct="1">
              <a:defRPr/>
            </a:pP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Để đảm bảo an toàn, các em hãy đi bộ trên hè phố </a:t>
            </a:r>
            <a:endParaRPr kumimoji="1" lang="en-US" b="1" dirty="0">
              <a:solidFill>
                <a:srgbClr val="7030A0"/>
              </a:solidFill>
              <a:ea typeface="MS PGothic" pitchFamily="34" charset="-128"/>
            </a:endParaRPr>
          </a:p>
          <a:p>
            <a:pPr algn="just" eaLnBrk="1" hangingPunct="1">
              <a:defRPr/>
            </a:pP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hoặc sát lề đường bên phải theo chiều đi của mình</a:t>
            </a:r>
            <a:endParaRPr kumimoji="1" lang="en-US" b="1" dirty="0">
              <a:solidFill>
                <a:srgbClr val="7030A0"/>
              </a:solidFill>
              <a:ea typeface="MS PGothic" pitchFamily="34" charset="-128"/>
            </a:endParaRPr>
          </a:p>
          <a:p>
            <a:pPr algn="just" eaLnBrk="1" hangingPunct="1">
              <a:defRPr/>
            </a:pP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 (nếu không có vỉa hè)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0650" y="3048000"/>
            <a:ext cx="5738813" cy="1295400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just" eaLnBrk="1" hangingPunct="1">
              <a:defRPr/>
            </a:pP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Luôn chú ý quan sát các phương tiện giao thông </a:t>
            </a:r>
            <a:endParaRPr kumimoji="1" lang="en-US" b="1" dirty="0">
              <a:solidFill>
                <a:srgbClr val="7030A0"/>
              </a:solidFill>
              <a:ea typeface="MS PGothic" pitchFamily="34" charset="-128"/>
            </a:endParaRPr>
          </a:p>
          <a:p>
            <a:pPr algn="just" eaLnBrk="1" hangingPunct="1">
              <a:defRPr/>
            </a:pP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ngay</a:t>
            </a:r>
            <a:r>
              <a:rPr kumimoji="1" lang="en-US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cả khi đi bộ ở những</a:t>
            </a:r>
            <a:r>
              <a:rPr kumimoji="1" lang="en-US" b="1" dirty="0">
                <a:solidFill>
                  <a:srgbClr val="7030A0"/>
                </a:solidFill>
                <a:ea typeface="MS PGothic" pitchFamily="34" charset="-128"/>
              </a:rPr>
              <a:t> </a:t>
            </a:r>
            <a:r>
              <a:rPr kumimoji="1" lang="vi-VN" b="1" dirty="0">
                <a:solidFill>
                  <a:srgbClr val="7030A0"/>
                </a:solidFill>
                <a:ea typeface="MS PGothic" pitchFamily="34" charset="-128"/>
              </a:rPr>
              <a:t>khu vực an toàn</a:t>
            </a:r>
          </a:p>
        </p:txBody>
      </p:sp>
    </p:spTree>
    <p:extLst>
      <p:ext uri="{BB962C8B-B14F-4D97-AF65-F5344CB8AC3E}">
        <p14:creationId xmlns:p14="http://schemas.microsoft.com/office/powerpoint/2010/main" xmlns="" val="34464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574</Words>
  <Application>Microsoft Office PowerPoint</Application>
  <PresentationFormat>On-screen Show (4:3)</PresentationFormat>
  <Paragraphs>117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anhxuan</dc:creator>
  <cp:lastModifiedBy>MERCURY</cp:lastModifiedBy>
  <cp:revision>2</cp:revision>
  <dcterms:created xsi:type="dcterms:W3CDTF">2019-12-02T15:03:59Z</dcterms:created>
  <dcterms:modified xsi:type="dcterms:W3CDTF">2019-12-03T00:42:04Z</dcterms:modified>
</cp:coreProperties>
</file>